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Corbel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rbel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italic.fntdata"/><Relationship Id="rId25" Type="http://schemas.openxmlformats.org/officeDocument/2006/relationships/font" Target="fonts/Corbel-bold.fntdata"/><Relationship Id="rId27" Type="http://schemas.openxmlformats.org/officeDocument/2006/relationships/font" Target="fonts/Corbe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Alexis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928cb0f3e_3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f928cb0f3e_3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Varun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928cb0f3e_3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f928cb0f3e_3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Varun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6f446a552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16f446a55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Varun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6f446a5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16f446a5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Angelina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6f446a552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316f446a55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Angelina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6f446a552_2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16f446a552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Angelina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f928cb0f3e_3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f928cb0f3e_3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Angelina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e3e0ecb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e3e0ecb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Angelina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928cb0f3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f928cb0f3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Angelina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928cb0f3e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f928cb0f3e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Alexis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928cb0f3e_2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928cb0f3e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Alexis</a:t>
            </a:r>
            <a:endParaRPr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928cb0f3e_3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928cb0f3e_3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Alexis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928cb0f3e_3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f928cb0f3e_3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Alexis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928cb0f3e_3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f928cb0f3e_3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Alexis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928cb0f3e_2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2f928cb0f3e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Alexis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987ca2fea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30987ca2fe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Varun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6f446a552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16f446a5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Varun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4661950"/>
            <a:ext cx="9144000" cy="54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25725" y="3005688"/>
            <a:ext cx="2843543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748" y="2985587"/>
            <a:ext cx="1548299" cy="5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rot="5400000">
            <a:off x="141825" y="-190525"/>
            <a:ext cx="5229900" cy="5555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" name="Google Shape;17;p2"/>
          <p:cNvCxnSpPr/>
          <p:nvPr/>
        </p:nvCxnSpPr>
        <p:spPr>
          <a:xfrm flipH="1">
            <a:off x="-75675" y="-104125"/>
            <a:ext cx="5533800" cy="5229900"/>
          </a:xfrm>
          <a:prstGeom prst="straightConnector1">
            <a:avLst/>
          </a:prstGeom>
          <a:noFill/>
          <a:ln cap="flat" cmpd="sng" w="2286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7975" y="2079876"/>
            <a:ext cx="5243663" cy="7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/>
          <p:nvPr>
            <p:ph idx="1" type="subTitle"/>
          </p:nvPr>
        </p:nvSpPr>
        <p:spPr>
          <a:xfrm>
            <a:off x="7777200" y="4938150"/>
            <a:ext cx="1366800" cy="1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orbel"/>
              <a:buNone/>
              <a:defRPr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7777200" y="4938150"/>
            <a:ext cx="1366800" cy="1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orbel"/>
              <a:buNone/>
              <a:defRPr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1235275" y="445025"/>
            <a:ext cx="75972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1235275" y="1130600"/>
            <a:ext cx="7786200" cy="28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2" type="subTitle"/>
          </p:nvPr>
        </p:nvSpPr>
        <p:spPr>
          <a:xfrm>
            <a:off x="7777200" y="4938150"/>
            <a:ext cx="1366800" cy="1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orbel"/>
              <a:buNone/>
              <a:defRPr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/>
          <p:nvPr/>
        </p:nvSpPr>
        <p:spPr>
          <a:xfrm rot="5400000">
            <a:off x="-73350" y="3425"/>
            <a:ext cx="1633200" cy="1570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19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843025"/>
            <a:ext cx="8520600" cy="25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3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4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-31450" y="4944875"/>
            <a:ext cx="4073100" cy="289500"/>
          </a:xfrm>
          <a:prstGeom prst="rect">
            <a:avLst/>
          </a:prstGeom>
          <a:solidFill>
            <a:srgbClr val="006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7794250" y="4944875"/>
            <a:ext cx="1381200" cy="289500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937075" y="4944875"/>
            <a:ext cx="999300" cy="289500"/>
          </a:xfrm>
          <a:prstGeom prst="rect">
            <a:avLst/>
          </a:prstGeom>
          <a:solidFill>
            <a:srgbClr val="0020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5864350" y="4944875"/>
            <a:ext cx="711000" cy="289500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6499750" y="4944875"/>
            <a:ext cx="1294500" cy="289500"/>
          </a:xfrm>
          <a:prstGeom prst="rect">
            <a:avLst/>
          </a:prstGeom>
          <a:solidFill>
            <a:srgbClr val="EA8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4041650" y="4944875"/>
            <a:ext cx="917100" cy="289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3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8"/>
          <p:cNvSpPr/>
          <p:nvPr/>
        </p:nvSpPr>
        <p:spPr>
          <a:xfrm>
            <a:off x="-31450" y="4944875"/>
            <a:ext cx="4073100" cy="289500"/>
          </a:xfrm>
          <a:prstGeom prst="rect">
            <a:avLst/>
          </a:prstGeom>
          <a:solidFill>
            <a:srgbClr val="006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7794250" y="4944875"/>
            <a:ext cx="1381200" cy="289500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4937075" y="4944875"/>
            <a:ext cx="999300" cy="289500"/>
          </a:xfrm>
          <a:prstGeom prst="rect">
            <a:avLst/>
          </a:prstGeom>
          <a:solidFill>
            <a:srgbClr val="0020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5864350" y="4944875"/>
            <a:ext cx="711000" cy="289500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6499750" y="4944875"/>
            <a:ext cx="1294500" cy="289500"/>
          </a:xfrm>
          <a:prstGeom prst="rect">
            <a:avLst/>
          </a:prstGeom>
          <a:solidFill>
            <a:srgbClr val="EA8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4041650" y="4944875"/>
            <a:ext cx="917100" cy="289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190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838"/>
              </a:buClr>
              <a:buSzPts val="2800"/>
              <a:buNone/>
              <a:defRPr>
                <a:solidFill>
                  <a:srgbClr val="0068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8527383" y="45100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20"/>
          <p:cNvSpPr/>
          <p:nvPr/>
        </p:nvSpPr>
        <p:spPr>
          <a:xfrm>
            <a:off x="-31450" y="4903675"/>
            <a:ext cx="4073100" cy="289500"/>
          </a:xfrm>
          <a:prstGeom prst="rect">
            <a:avLst/>
          </a:prstGeom>
          <a:solidFill>
            <a:srgbClr val="006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7794250" y="4903675"/>
            <a:ext cx="1381200" cy="289500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/>
          <p:nvPr/>
        </p:nvSpPr>
        <p:spPr>
          <a:xfrm>
            <a:off x="4937075" y="4903675"/>
            <a:ext cx="999300" cy="289500"/>
          </a:xfrm>
          <a:prstGeom prst="rect">
            <a:avLst/>
          </a:prstGeom>
          <a:solidFill>
            <a:srgbClr val="0020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/>
          <p:nvPr/>
        </p:nvSpPr>
        <p:spPr>
          <a:xfrm>
            <a:off x="5864350" y="4903675"/>
            <a:ext cx="711000" cy="289500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6499750" y="4903675"/>
            <a:ext cx="1294500" cy="289500"/>
          </a:xfrm>
          <a:prstGeom prst="rect">
            <a:avLst/>
          </a:prstGeom>
          <a:solidFill>
            <a:srgbClr val="EA8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4041650" y="4903675"/>
            <a:ext cx="917100" cy="289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 Slide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2225100" y="137525"/>
            <a:ext cx="46938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735025" y="1010938"/>
            <a:ext cx="3597000" cy="31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2" name="Google Shape;22;p3"/>
          <p:cNvCxnSpPr/>
          <p:nvPr/>
        </p:nvCxnSpPr>
        <p:spPr>
          <a:xfrm>
            <a:off x="1938300" y="708250"/>
            <a:ext cx="5267400" cy="0"/>
          </a:xfrm>
          <a:prstGeom prst="straightConnector1">
            <a:avLst/>
          </a:prstGeom>
          <a:noFill/>
          <a:ln cap="flat" cmpd="sng" w="9525">
            <a:solidFill>
              <a:srgbClr val="8DC63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4875700" y="1026666"/>
            <a:ext cx="3597000" cy="31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3" type="subTitle"/>
          </p:nvPr>
        </p:nvSpPr>
        <p:spPr>
          <a:xfrm>
            <a:off x="7777200" y="4938150"/>
            <a:ext cx="1366800" cy="1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orbel"/>
              <a:buNone/>
              <a:defRPr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204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838"/>
              </a:buClr>
              <a:buSzPts val="2800"/>
              <a:buNone/>
              <a:defRPr>
                <a:solidFill>
                  <a:srgbClr val="0068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8513658" y="4460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-31450" y="4854000"/>
            <a:ext cx="4073100" cy="289500"/>
          </a:xfrm>
          <a:prstGeom prst="rect">
            <a:avLst/>
          </a:prstGeom>
          <a:solidFill>
            <a:srgbClr val="006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7794250" y="4854000"/>
            <a:ext cx="1381200" cy="289500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/>
          <p:nvPr/>
        </p:nvSpPr>
        <p:spPr>
          <a:xfrm>
            <a:off x="4937075" y="4854000"/>
            <a:ext cx="999300" cy="289500"/>
          </a:xfrm>
          <a:prstGeom prst="rect">
            <a:avLst/>
          </a:prstGeom>
          <a:solidFill>
            <a:srgbClr val="0020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5864350" y="4854000"/>
            <a:ext cx="711000" cy="289500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6499750" y="4854000"/>
            <a:ext cx="1294500" cy="289500"/>
          </a:xfrm>
          <a:prstGeom prst="rect">
            <a:avLst/>
          </a:prstGeom>
          <a:solidFill>
            <a:srgbClr val="EA8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4041650" y="4854000"/>
            <a:ext cx="917100" cy="289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528500" y="197475"/>
            <a:ext cx="730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528500" y="843025"/>
            <a:ext cx="7303800" cy="25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2" type="subTitle"/>
          </p:nvPr>
        </p:nvSpPr>
        <p:spPr>
          <a:xfrm>
            <a:off x="7777200" y="4938150"/>
            <a:ext cx="1366800" cy="1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orbel"/>
              <a:buNone/>
              <a:defRPr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 rot="5400000">
            <a:off x="-73350" y="3425"/>
            <a:ext cx="1633200" cy="157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465575" y="197475"/>
            <a:ext cx="73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465575" y="891175"/>
            <a:ext cx="345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5374069" y="891175"/>
            <a:ext cx="345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3" type="subTitle"/>
          </p:nvPr>
        </p:nvSpPr>
        <p:spPr>
          <a:xfrm>
            <a:off x="7777200" y="4938150"/>
            <a:ext cx="1366800" cy="1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orbel"/>
              <a:buNone/>
              <a:defRPr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/>
          <p:nvPr/>
        </p:nvSpPr>
        <p:spPr>
          <a:xfrm rot="5400000">
            <a:off x="-73350" y="3425"/>
            <a:ext cx="1633200" cy="1570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1493500" y="197475"/>
            <a:ext cx="733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7777200" y="4938150"/>
            <a:ext cx="1366800" cy="1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orbel"/>
              <a:buNone/>
              <a:defRPr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 rot="5400000">
            <a:off x="-73350" y="3425"/>
            <a:ext cx="1633200" cy="157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923675" y="5795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923675" y="1413575"/>
            <a:ext cx="3772800" cy="2638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2" type="subTitle"/>
          </p:nvPr>
        </p:nvSpPr>
        <p:spPr>
          <a:xfrm>
            <a:off x="7777200" y="4938150"/>
            <a:ext cx="1366800" cy="1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orbel"/>
              <a:buNone/>
              <a:defRPr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7777200" y="4938150"/>
            <a:ext cx="1366800" cy="1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orbel"/>
              <a:buNone/>
              <a:defRPr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264438" y="1051925"/>
            <a:ext cx="4045200" cy="11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2313" y="223272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4123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9"/>
          <p:cNvSpPr/>
          <p:nvPr/>
        </p:nvSpPr>
        <p:spPr>
          <a:xfrm>
            <a:off x="-25" y="4635905"/>
            <a:ext cx="4572000" cy="50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950" y="281425"/>
            <a:ext cx="949950" cy="9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729125" y="3341125"/>
            <a:ext cx="949950" cy="9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>
            <p:ph type="title"/>
          </p:nvPr>
        </p:nvSpPr>
        <p:spPr>
          <a:xfrm>
            <a:off x="1350825" y="428650"/>
            <a:ext cx="63024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subTitle"/>
          </p:nvPr>
        </p:nvSpPr>
        <p:spPr>
          <a:xfrm>
            <a:off x="7777200" y="4938150"/>
            <a:ext cx="1366800" cy="1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orbel"/>
              <a:buNone/>
              <a:defRPr sz="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2" type="subTitle"/>
          </p:nvPr>
        </p:nvSpPr>
        <p:spPr>
          <a:xfrm>
            <a:off x="1350825" y="3651325"/>
            <a:ext cx="6137400" cy="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i="1" sz="18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22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8.xml"/><Relationship Id="rId21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23" Type="http://schemas.openxmlformats.org/officeDocument/2006/relationships/theme" Target="../theme/theme1.xml"/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97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1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843025"/>
            <a:ext cx="8520600" cy="2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  <a:defRPr sz="1800">
                <a:latin typeface="Corbel"/>
                <a:ea typeface="Corbel"/>
                <a:cs typeface="Corbel"/>
                <a:sym typeface="Corbel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○"/>
              <a:defRPr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■"/>
              <a:defRPr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  <a:defRPr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○"/>
              <a:defRPr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■"/>
              <a:defRPr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  <a:defRPr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○"/>
              <a:defRPr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■"/>
              <a:defRPr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1730225" y="4914750"/>
            <a:ext cx="74139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11650" y="4949775"/>
            <a:ext cx="834115" cy="1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7299" y="4938000"/>
            <a:ext cx="484663" cy="18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-2700" y="4920675"/>
            <a:ext cx="9149400" cy="0"/>
          </a:xfrm>
          <a:prstGeom prst="straightConnector1">
            <a:avLst/>
          </a:prstGeom>
          <a:noFill/>
          <a:ln cap="flat" cmpd="sng" w="9525">
            <a:solidFill>
              <a:srgbClr val="93939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hyperlink" Target="https://adaptationprofessionals.org/calendar/" TargetMode="External"/><Relationship Id="rId5" Type="http://schemas.openxmlformats.org/officeDocument/2006/relationships/hyperlink" Target="https://join.slack.com/t/adaptpros/shared_invite/zt-2pakz79bo-jehGfuNiL7W_divbNrAngw" TargetMode="External"/><Relationship Id="rId6" Type="http://schemas.openxmlformats.org/officeDocument/2006/relationships/hyperlink" Target="https://adaptationprofessionals.org/join-u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6.jpg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11700" y="30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Mentee Only Call - REQUIRED </a:t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3">
            <a:alphaModFix amt="46000"/>
          </a:blip>
          <a:srcRect b="0" l="0" r="12249" t="0"/>
          <a:stretch/>
        </p:blipFill>
        <p:spPr>
          <a:xfrm>
            <a:off x="7205375" y="2800525"/>
            <a:ext cx="1626925" cy="18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860700" y="979950"/>
            <a:ext cx="67767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One call in April</a:t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Mentees exchange questions with each other and program team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Connect mentees to learn with peers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Ensure mentees have what they need to be successful in the Program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rgbClr val="606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311700" y="190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 Series</a:t>
            </a: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Call</a:t>
            </a: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s- </a:t>
            </a:r>
            <a:r>
              <a:rPr lang="en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rPr>
              <a:t>N</a:t>
            </a:r>
            <a:r>
              <a:rPr lang="en">
                <a:solidFill>
                  <a:schemeClr val="accent6"/>
                </a:solidFill>
              </a:rPr>
              <a:t>EW PROGRAM ELEMENT </a:t>
            </a:r>
            <a:endParaRPr b="0" i="0" sz="2800" u="none" cap="none" strike="noStrike">
              <a:solidFill>
                <a:schemeClr val="accent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381975" y="898250"/>
            <a:ext cx="5104200" cy="3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Three Panel Discussions</a:t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March</a:t>
            </a: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June, July, Sept</a:t>
            </a: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</a:pP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 place of cross-cohort calls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</a:pP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Invited speakers from ASAP’s network build stronger connections across members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</a:pP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Features professional development topics decided on by program participants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</a:pP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Opportunity for networking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600">
              <a:solidFill>
                <a:srgbClr val="606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5486163" y="353175"/>
            <a:ext cx="3248025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5584200" y="3340100"/>
            <a:ext cx="3248100" cy="1200600"/>
          </a:xfrm>
          <a:prstGeom prst="rect">
            <a:avLst/>
          </a:prstGeom>
          <a:noFill/>
          <a:ln cap="flat" cmpd="sng" w="19050">
            <a:solidFill>
              <a:srgbClr val="EA882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8DC63F"/>
                </a:solidFill>
                <a:latin typeface="Corbel"/>
                <a:ea typeface="Corbel"/>
                <a:cs typeface="Corbel"/>
                <a:sym typeface="Corbel"/>
              </a:rPr>
              <a:t>*Have a topic you’d </a:t>
            </a:r>
            <a:endParaRPr sz="2200">
              <a:solidFill>
                <a:srgbClr val="8DC63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8DC63F"/>
                </a:solidFill>
                <a:latin typeface="Corbel"/>
                <a:ea typeface="Corbel"/>
                <a:cs typeface="Corbel"/>
                <a:sym typeface="Corbel"/>
              </a:rPr>
              <a:t>like to discuss? Let us know!  *</a:t>
            </a:r>
            <a:endParaRPr>
              <a:solidFill>
                <a:srgbClr val="8DC63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190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Celebration Call </a:t>
            </a: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rPr>
              <a:t>N</a:t>
            </a:r>
            <a:r>
              <a:rPr lang="en">
                <a:solidFill>
                  <a:schemeClr val="accent6"/>
                </a:solidFill>
              </a:rPr>
              <a:t>EW PROGRAM ELEMENT </a:t>
            </a:r>
            <a:endParaRPr b="0" i="0" sz="2800" u="none" cap="none" strike="noStrike">
              <a:solidFill>
                <a:schemeClr val="accent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381975" y="898250"/>
            <a:ext cx="5104200" cy="3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Final Mentorship Program Call</a:t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October </a:t>
            </a: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</a:pP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Final call to celebrate the completion of the program 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</a:pP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Submit final survey/feedback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</a:pP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Awarding of program certificates 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600">
              <a:solidFill>
                <a:srgbClr val="606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5486163" y="353175"/>
            <a:ext cx="3248025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37350" y="1693200"/>
            <a:ext cx="4045200" cy="17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Information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311700" y="190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DEADLINE FOR APPLYING - DECEMBER 13, 2024 (11:59 ET)</a:t>
            </a:r>
            <a:endParaRPr b="0" i="0" sz="2800" u="none" cap="none" strike="noStrike">
              <a:solidFill>
                <a:schemeClr val="accent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381975" y="898250"/>
            <a:ext cx="5104200" cy="3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What information do </a:t>
            </a:r>
            <a:r>
              <a:rPr b="1" i="1" lang="en" sz="2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mentors</a:t>
            </a: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need to give?</a:t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Personal</a:t>
            </a: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information (contact info, name, preferred </a:t>
            </a: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pronouns</a:t>
            </a: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location, timezone)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Previous experience as a mentor (past years of experience, working sector or region)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What are you hoping to get out of the program?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What is your maximum </a:t>
            </a: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capacity</a:t>
            </a: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of mentees?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Speaker Series topics of interest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Resume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300">
              <a:solidFill>
                <a:srgbClr val="606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5"/>
          <p:cNvSpPr txBox="1"/>
          <p:nvPr/>
        </p:nvSpPr>
        <p:spPr>
          <a:xfrm>
            <a:off x="6704350" y="1002438"/>
            <a:ext cx="17499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M</a:t>
            </a:r>
            <a:r>
              <a:rPr b="1" i="1" lang="en" sz="3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entors</a:t>
            </a:r>
            <a:r>
              <a:rPr b="1" i="1" lang="en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300" y="1879641"/>
            <a:ext cx="1749900" cy="1730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311700" y="190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DEADLINE FOR APPLYING - DECEMBER 13, 2024 (11:59 ET)</a:t>
            </a:r>
            <a:endParaRPr b="0" i="0" sz="2800" u="none" cap="none" strike="noStrike">
              <a:solidFill>
                <a:schemeClr val="accent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381975" y="898250"/>
            <a:ext cx="5104200" cy="3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What information do </a:t>
            </a:r>
            <a:r>
              <a:rPr b="1" i="1" lang="en" sz="2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mentees </a:t>
            </a: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need to give?</a:t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Personal information (contact info, name, preferred pronouns, location, timezone)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Where are you in your adaptation journey? (aspiring graduate, junior level, shifting careers)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What are you hoping to get out of the program?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What do you look for in a mentor?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What adaptation </a:t>
            </a: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topics</a:t>
            </a: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interest you?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○"/>
            </a:pPr>
            <a:r>
              <a:rPr lang="en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Resume</a:t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300">
              <a:solidFill>
                <a:srgbClr val="606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6704350" y="1002450"/>
            <a:ext cx="19272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Mentees</a:t>
            </a:r>
            <a:r>
              <a:rPr b="1" i="1" lang="en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 rotWithShape="1">
          <a:blip r:embed="rId3">
            <a:alphaModFix/>
          </a:blip>
          <a:srcRect b="25724" l="34802" r="34320" t="26004"/>
          <a:stretch/>
        </p:blipFill>
        <p:spPr>
          <a:xfrm>
            <a:off x="6401200" y="1821576"/>
            <a:ext cx="2305076" cy="205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title"/>
          </p:nvPr>
        </p:nvSpPr>
        <p:spPr>
          <a:xfrm>
            <a:off x="311700" y="190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Orientation &amp; Trainings</a:t>
            </a:r>
            <a:endParaRPr b="0" i="0" sz="2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549300" y="878100"/>
            <a:ext cx="46053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Group orientations for mentors and mentees 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Mentoring relationships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Coordination tips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Training on cultural humility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2" name="Google Shape;232;p37"/>
          <p:cNvPicPr preferRelativeResize="0"/>
          <p:nvPr/>
        </p:nvPicPr>
        <p:blipFill rotWithShape="1">
          <a:blip r:embed="rId3">
            <a:alphaModFix amt="50000"/>
          </a:blip>
          <a:srcRect b="19878" l="0" r="0" t="19884"/>
          <a:stretch/>
        </p:blipFill>
        <p:spPr>
          <a:xfrm flipH="1">
            <a:off x="5823175" y="1231550"/>
            <a:ext cx="2648900" cy="16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1528500" y="197475"/>
            <a:ext cx="730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involved with ASAP! </a:t>
            </a:r>
            <a:endParaRPr/>
          </a:p>
        </p:txBody>
      </p:sp>
      <p:sp>
        <p:nvSpPr>
          <p:cNvPr id="238" name="Google Shape;238;p38"/>
          <p:cNvSpPr txBox="1"/>
          <p:nvPr>
            <p:ph idx="2" type="subTitle"/>
          </p:nvPr>
        </p:nvSpPr>
        <p:spPr>
          <a:xfrm>
            <a:off x="7500625" y="4938150"/>
            <a:ext cx="1643400" cy="1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https://adaptationprofessionals.org/</a:t>
            </a:r>
            <a:endParaRPr b="1"/>
          </a:p>
        </p:txBody>
      </p:sp>
      <p:pic>
        <p:nvPicPr>
          <p:cNvPr id="239" name="Google Shape;23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725" y="515374"/>
            <a:ext cx="2622250" cy="262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8"/>
          <p:cNvSpPr txBox="1"/>
          <p:nvPr/>
        </p:nvSpPr>
        <p:spPr>
          <a:xfrm>
            <a:off x="565125" y="1001275"/>
            <a:ext cx="4404300" cy="3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Char char="●"/>
            </a:pPr>
            <a:r>
              <a:rPr lang="en" sz="2000">
                <a:latin typeface="Corbel"/>
                <a:ea typeface="Corbel"/>
                <a:cs typeface="Corbel"/>
                <a:sym typeface="Corbel"/>
              </a:rPr>
              <a:t>Join a monthly peer-learning group call! See calendar </a:t>
            </a:r>
            <a:r>
              <a:rPr lang="en" sz="20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here</a:t>
            </a:r>
            <a:r>
              <a:rPr lang="en" sz="2000">
                <a:latin typeface="Corbel"/>
                <a:ea typeface="Corbel"/>
                <a:cs typeface="Corbel"/>
                <a:sym typeface="Corbel"/>
              </a:rPr>
              <a:t>.</a:t>
            </a:r>
            <a:endParaRPr sz="20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Char char="●"/>
            </a:pPr>
            <a:r>
              <a:rPr lang="en" sz="2000">
                <a:latin typeface="Corbel"/>
                <a:ea typeface="Corbel"/>
                <a:cs typeface="Corbel"/>
                <a:sym typeface="Corbel"/>
              </a:rPr>
              <a:t>Follow our Network News and Jobs/Ops newsletters to learn more about professional development, training, and publication updates.</a:t>
            </a:r>
            <a:endParaRPr sz="20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orbel"/>
              <a:buChar char="●"/>
            </a:pPr>
            <a:r>
              <a:rPr lang="en" sz="2000">
                <a:latin typeface="Corbel"/>
                <a:ea typeface="Corbel"/>
                <a:cs typeface="Corbel"/>
                <a:sym typeface="Corbel"/>
              </a:rPr>
              <a:t>Connect with us on </a:t>
            </a:r>
            <a:r>
              <a:rPr lang="en" sz="20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Slack</a:t>
            </a:r>
            <a:r>
              <a:rPr lang="en" sz="2000">
                <a:latin typeface="Corbel"/>
                <a:ea typeface="Corbel"/>
                <a:cs typeface="Corbel"/>
                <a:sym typeface="Corbel"/>
              </a:rPr>
              <a:t> and join the #mentorship2024-2025 channel!</a:t>
            </a:r>
            <a:endParaRPr sz="20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5794725" y="4364538"/>
            <a:ext cx="324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5353250" y="3480775"/>
            <a:ext cx="3505200" cy="9786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https://adaptationprofessionals.org/join-us/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rbel"/>
                <a:ea typeface="Corbel"/>
                <a:cs typeface="Corbel"/>
                <a:sym typeface="Corbel"/>
              </a:rPr>
              <a:t>info@adaptpros.org</a:t>
            </a:r>
            <a:endParaRPr sz="21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/>
          <p:nvPr>
            <p:ph type="title"/>
          </p:nvPr>
        </p:nvSpPr>
        <p:spPr>
          <a:xfrm>
            <a:off x="316700" y="1092050"/>
            <a:ext cx="3897000" cy="24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Questions </a:t>
            </a:r>
            <a:r>
              <a:rPr lang="en">
                <a:solidFill>
                  <a:schemeClr val="accent6"/>
                </a:solidFill>
              </a:rPr>
              <a:t>or feedback?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55"/>
          </a:p>
        </p:txBody>
      </p:sp>
      <p:sp>
        <p:nvSpPr>
          <p:cNvPr id="248" name="Google Shape;248;p39"/>
          <p:cNvSpPr txBox="1"/>
          <p:nvPr>
            <p:ph idx="2" type="body"/>
          </p:nvPr>
        </p:nvSpPr>
        <p:spPr>
          <a:xfrm>
            <a:off x="4572000" y="3387425"/>
            <a:ext cx="4572000" cy="12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700"/>
              <a:t>Thank you for your </a:t>
            </a:r>
            <a:r>
              <a:rPr b="1" lang="en" sz="1700"/>
              <a:t>interest</a:t>
            </a:r>
            <a:r>
              <a:rPr b="1" lang="en" sz="1700"/>
              <a:t> in the 2025 ASAP </a:t>
            </a:r>
            <a:r>
              <a:rPr b="1" lang="en" sz="1700"/>
              <a:t>Mentorship</a:t>
            </a:r>
            <a:r>
              <a:rPr b="1" lang="en" sz="1700"/>
              <a:t> program!</a:t>
            </a:r>
            <a:endParaRPr b="1" sz="1700"/>
          </a:p>
        </p:txBody>
      </p:sp>
      <p:sp>
        <p:nvSpPr>
          <p:cNvPr id="249" name="Google Shape;249;p39"/>
          <p:cNvSpPr txBox="1"/>
          <p:nvPr/>
        </p:nvSpPr>
        <p:spPr>
          <a:xfrm>
            <a:off x="4739400" y="655032"/>
            <a:ext cx="4237200" cy="27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706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Contact:</a:t>
            </a:r>
            <a:endParaRPr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Angelina </a:t>
            </a:r>
            <a:r>
              <a:rPr b="1"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DeBenedet</a:t>
            </a: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- adebenedet@adaptpros.org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Tamera Breidenbach</a:t>
            </a: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- tbreiden@colostate.edu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Varun Bhat</a:t>
            </a: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- vpbhat@wpi.edu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Alexis Monti </a:t>
            </a: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amonti9114@gmail.com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75" y="3688250"/>
            <a:ext cx="4384175" cy="14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2097000" y="238250"/>
            <a:ext cx="495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2024 - 2025 Program Informational</a:t>
            </a:r>
            <a:endParaRPr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2024  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525150" y="1046800"/>
            <a:ext cx="571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311700" y="1531575"/>
            <a:ext cx="8674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rbel"/>
              <a:buChar char="●"/>
            </a:pPr>
            <a:r>
              <a:rPr lang="en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Program Team Introductions 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rbel"/>
              <a:buChar char="●"/>
            </a:pPr>
            <a:r>
              <a:rPr lang="en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Mentorship Program Overview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rbel"/>
              <a:buChar char="●"/>
            </a:pPr>
            <a:r>
              <a:rPr lang="en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Application Information 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rbel"/>
              <a:buChar char="●"/>
            </a:pPr>
            <a:r>
              <a:rPr lang="en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Questions and Next Steps 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idx="4294967295" type="title"/>
          </p:nvPr>
        </p:nvSpPr>
        <p:spPr>
          <a:xfrm>
            <a:off x="297425" y="216425"/>
            <a:ext cx="733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6838"/>
                </a:solidFill>
              </a:rPr>
              <a:t>P</a:t>
            </a: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rogram Team</a:t>
            </a:r>
            <a:endParaRPr>
              <a:solidFill>
                <a:srgbClr val="00683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525150" y="1046800"/>
            <a:ext cx="571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0" l="20388" r="20394" t="0"/>
          <a:stretch/>
        </p:blipFill>
        <p:spPr>
          <a:xfrm>
            <a:off x="6811924" y="902900"/>
            <a:ext cx="1673099" cy="270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431788" y="3541125"/>
            <a:ext cx="1673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Angelina DeBenedet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Coordinator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ASAP</a:t>
            </a: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4538154" y="3605150"/>
            <a:ext cx="18879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Varun Bhat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PhD Candidate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Worcester Polytechnic Institute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6892138" y="3604625"/>
            <a:ext cx="1673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Alexis Monti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Resiliency</a:t>
            </a:r>
            <a:r>
              <a:rPr lang="en"/>
              <a:t> Specialist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Wild Rivers Conservancy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4">
            <a:alphaModFix/>
          </a:blip>
          <a:srcRect b="0" l="15989" r="15996" t="0"/>
          <a:stretch/>
        </p:blipFill>
        <p:spPr>
          <a:xfrm>
            <a:off x="2365950" y="902900"/>
            <a:ext cx="1837535" cy="27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 rotWithShape="1">
          <a:blip r:embed="rId5">
            <a:alphaModFix/>
          </a:blip>
          <a:srcRect b="0" l="15949" r="15949" t="0"/>
          <a:stretch/>
        </p:blipFill>
        <p:spPr>
          <a:xfrm>
            <a:off x="4538203" y="902900"/>
            <a:ext cx="1887826" cy="27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2174763" y="3604625"/>
            <a:ext cx="22935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Tamera Breidenbach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Junior Environmental Scientist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Colorado State University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150" y="902900"/>
            <a:ext cx="1579751" cy="27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37350" y="1693200"/>
            <a:ext cx="4045200" cy="17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Mentorship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190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Mentorship Program Overview </a:t>
            </a:r>
            <a:endParaRPr>
              <a:solidFill>
                <a:srgbClr val="00683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525150" y="1046800"/>
            <a:ext cx="571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311700" y="903600"/>
            <a:ext cx="8689500" cy="3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Nine </a:t>
            </a: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month framework to: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Expand participant social networks 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Assist mentees in developing adaptation skills 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Connect emerging professionals with experienced members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Create a space to solve challenges together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Foster a safe community to grow with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With support and guidance from the ASAP Mentorship Program Team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190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Roles and Responsibilities - Mentee Led</a:t>
            </a:r>
            <a:endParaRPr>
              <a:solidFill>
                <a:srgbClr val="006838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Roles</a:t>
            </a:r>
            <a:endParaRPr b="0" i="0" sz="2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311700" y="923375"/>
            <a:ext cx="4260300" cy="3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rbel"/>
                <a:ea typeface="Corbel"/>
                <a:cs typeface="Corbel"/>
                <a:sym typeface="Corbel"/>
              </a:rPr>
              <a:t>Mentees</a:t>
            </a:r>
            <a:endParaRPr b="1" sz="2400"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Lead the mentoring relationship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Drive interactions by defining personal goals and setting discussion topics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Schedule and set up one-on-one calls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Complete “Mentorship Profile”</a:t>
            </a:r>
            <a:r>
              <a:rPr lang="en" sz="2400">
                <a:latin typeface="Corbel"/>
                <a:ea typeface="Corbel"/>
                <a:cs typeface="Corbel"/>
                <a:sym typeface="Corbel"/>
              </a:rPr>
              <a:t> 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4825800" y="923375"/>
            <a:ext cx="40065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rbel"/>
                <a:ea typeface="Corbel"/>
                <a:cs typeface="Corbel"/>
                <a:sym typeface="Corbel"/>
              </a:rPr>
              <a:t>Mentors</a:t>
            </a:r>
            <a:endParaRPr b="1" sz="2400"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Support mentee’s pursuit of their goals and interests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Share knowledge, resources, advice and contacts</a:t>
            </a:r>
            <a:r>
              <a:rPr lang="en" sz="2400">
                <a:latin typeface="Corbel"/>
                <a:ea typeface="Corbel"/>
                <a:cs typeface="Corbel"/>
                <a:sym typeface="Corbel"/>
              </a:rPr>
              <a:t> </a:t>
            </a:r>
            <a:endParaRPr b="1" sz="16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 amt="46000"/>
          </a:blip>
          <a:srcRect b="0" l="0" r="12249" t="0"/>
          <a:stretch/>
        </p:blipFill>
        <p:spPr>
          <a:xfrm>
            <a:off x="7312775" y="3123600"/>
            <a:ext cx="1458625" cy="16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1204900" y="1968775"/>
            <a:ext cx="17034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Program Timeline</a:t>
            </a:r>
            <a:endParaRPr b="0" i="0" sz="2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700" y="152400"/>
            <a:ext cx="5930900" cy="436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190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Mentor-Mentee Pairing </a:t>
            </a: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">
                <a:solidFill>
                  <a:schemeClr val="accent6"/>
                </a:solidFill>
              </a:rPr>
              <a:t>UPDATED</a:t>
            </a:r>
            <a:r>
              <a:rPr lang="en">
                <a:solidFill>
                  <a:schemeClr val="accent6"/>
                </a:solidFill>
              </a:rPr>
              <a:t> PROGRAM ELEMENT </a:t>
            </a:r>
            <a:endParaRPr b="0" i="0" sz="2800" u="none" cap="none" strike="noStrike">
              <a:solidFill>
                <a:schemeClr val="accent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381975" y="898250"/>
            <a:ext cx="5104200" cy="3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Updated pairing process</a:t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</a:pP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</a:t>
            </a: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kick-off social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</a:pP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Based on interest/career level rather than specific individualized selection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</a:pP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Broadens ability to connect with others based on strategic pairing process 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</a:pPr>
            <a:r>
              <a:rPr lang="en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Questions to application will allow Program team to pair based on interest and other elements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600">
              <a:solidFill>
                <a:srgbClr val="606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5486163" y="942975"/>
            <a:ext cx="3248025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190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One-on-One </a:t>
            </a: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Call</a:t>
            </a:r>
            <a:r>
              <a:rPr lang="en">
                <a:solidFill>
                  <a:srgbClr val="006838"/>
                </a:solidFill>
                <a:latin typeface="Corbel"/>
                <a:ea typeface="Corbel"/>
                <a:cs typeface="Corbel"/>
                <a:sym typeface="Corbel"/>
              </a:rPr>
              <a:t>s - REQUIRED</a:t>
            </a:r>
            <a:endParaRPr b="0" i="0" sz="2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549300" y="878100"/>
            <a:ext cx="80454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Four (4) One-on-One Calls</a:t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March, May, July, August </a:t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Scheduled calls between mentee-mentor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Allows mentor groups to connect and get to know each other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Call content will vary based on mentee’s needs, e.g.,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Collaborate or provide feedback on a project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Review the structure of resume or provide interview tips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en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Brainstorm solutions to a challenge mentees are currently facing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 rotWithShape="1">
          <a:blip r:embed="rId3">
            <a:alphaModFix amt="50000"/>
          </a:blip>
          <a:srcRect b="19878" l="0" r="0" t="19884"/>
          <a:stretch/>
        </p:blipFill>
        <p:spPr>
          <a:xfrm flipH="1">
            <a:off x="5920850" y="417700"/>
            <a:ext cx="2648900" cy="16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ntorship Program Slides Template">
  <a:themeElements>
    <a:clrScheme name="Simple Light">
      <a:dk1>
        <a:srgbClr val="002056"/>
      </a:dk1>
      <a:lt1>
        <a:srgbClr val="FFFFFF"/>
      </a:lt1>
      <a:dk2>
        <a:srgbClr val="008CBA"/>
      </a:dk2>
      <a:lt2>
        <a:srgbClr val="006838"/>
      </a:lt2>
      <a:accent1>
        <a:srgbClr val="006838"/>
      </a:accent1>
      <a:accent2>
        <a:srgbClr val="212121"/>
      </a:accent2>
      <a:accent3>
        <a:srgbClr val="006838"/>
      </a:accent3>
      <a:accent4>
        <a:srgbClr val="FFAB40"/>
      </a:accent4>
      <a:accent5>
        <a:srgbClr val="008CBA"/>
      </a:accent5>
      <a:accent6>
        <a:srgbClr val="EA8823"/>
      </a:accent6>
      <a:hlink>
        <a:srgbClr val="006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